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doc" ContentType="image/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63" r:id="rId4"/>
    <p:sldId id="257" r:id="rId5"/>
    <p:sldId id="260" r:id="rId6"/>
    <p:sldId id="259" r:id="rId7"/>
    <p:sldId id="258" r:id="rId8"/>
    <p:sldId id="261" r:id="rId9"/>
    <p:sldId id="262" r:id="rId10"/>
    <p:sldId id="264" r:id="rId11"/>
    <p:sldId id="265" r:id="rId12"/>
    <p:sldId id="266" r:id="rId13"/>
    <p:sldId id="267" r:id="rId14"/>
    <p:sldId id="268" r:id="rId15"/>
    <p:sldId id="269" r:id="rId16"/>
    <p:sldId id="270" r:id="rId17"/>
    <p:sldId id="273" r:id="rId18"/>
    <p:sldId id="274" r:id="rId19"/>
    <p:sldId id="301" r:id="rId20"/>
    <p:sldId id="275" r:id="rId21"/>
    <p:sldId id="276" r:id="rId22"/>
    <p:sldId id="277" r:id="rId23"/>
    <p:sldId id="278" r:id="rId24"/>
    <p:sldId id="302" r:id="rId25"/>
    <p:sldId id="279" r:id="rId26"/>
    <p:sldId id="280" r:id="rId27"/>
    <p:sldId id="298" r:id="rId28"/>
    <p:sldId id="299" r:id="rId29"/>
    <p:sldId id="281" r:id="rId30"/>
    <p:sldId id="282" r:id="rId31"/>
    <p:sldId id="283" r:id="rId32"/>
    <p:sldId id="300" r:id="rId33"/>
    <p:sldId id="303" r:id="rId34"/>
    <p:sldId id="284" r:id="rId35"/>
    <p:sldId id="285" r:id="rId36"/>
    <p:sldId id="297" r:id="rId37"/>
    <p:sldId id="286" r:id="rId38"/>
    <p:sldId id="287" r:id="rId39"/>
    <p:sldId id="288" r:id="rId40"/>
    <p:sldId id="289" r:id="rId41"/>
    <p:sldId id="290" r:id="rId42"/>
    <p:sldId id="291" r:id="rId43"/>
    <p:sldId id="292" r:id="rId44"/>
    <p:sldId id="293" r:id="rId45"/>
    <p:sldId id="294" r:id="rId46"/>
    <p:sldId id="295" r:id="rId47"/>
    <p:sldId id="296"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8" autoAdjust="0"/>
    <p:restoredTop sz="94590" autoAdjust="0"/>
  </p:normalViewPr>
  <p:slideViewPr>
    <p:cSldViewPr>
      <p:cViewPr varScale="1">
        <p:scale>
          <a:sx n="74" d="100"/>
          <a:sy n="74" d="100"/>
        </p:scale>
        <p:origin x="-1368" y="-90"/>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25C5C-B9B2-47C0-A2EF-4E0BAD69744C}"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324146546"/>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25C5C-B9B2-47C0-A2EF-4E0BAD69744C}"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2473059757"/>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25C5C-B9B2-47C0-A2EF-4E0BAD69744C}"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884604761"/>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25C5C-B9B2-47C0-A2EF-4E0BAD69744C}"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2741023711"/>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25C5C-B9B2-47C0-A2EF-4E0BAD69744C}"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3113829991"/>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25C5C-B9B2-47C0-A2EF-4E0BAD69744C}" type="datetimeFigureOut">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3664497550"/>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25C5C-B9B2-47C0-A2EF-4E0BAD69744C}" type="datetimeFigureOut">
              <a:rPr lang="en-US" smtClean="0"/>
              <a:t>5/24/2013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2950296710"/>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25C5C-B9B2-47C0-A2EF-4E0BAD69744C}" type="datetimeFigureOut">
              <a:rPr lang="en-US" smtClean="0"/>
              <a:t>5/24/2013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681096422"/>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25C5C-B9B2-47C0-A2EF-4E0BAD69744C}" type="datetimeFigureOut">
              <a:rPr lang="en-US" smtClean="0"/>
              <a:t>5/24/2013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3859493287"/>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25C5C-B9B2-47C0-A2EF-4E0BAD69744C}" type="datetimeFigureOut">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2326542378"/>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25C5C-B9B2-47C0-A2EF-4E0BAD69744C}" type="datetimeFigureOut">
              <a:rPr lang="en-US" smtClean="0"/>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8E4C9-AF84-43C6-A3B1-A11546653B30}" type="slidenum">
              <a:rPr lang="en-US" smtClean="0"/>
              <a:t>‹#›</a:t>
            </a:fld>
            <a:endParaRPr lang="en-US"/>
          </a:p>
        </p:txBody>
      </p:sp>
    </p:spTree>
    <p:extLst>
      <p:ext uri="{BB962C8B-B14F-4D97-AF65-F5344CB8AC3E}">
        <p14:creationId xmlns:p14="http://schemas.microsoft.com/office/powerpoint/2010/main" val="2650762751"/>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25C5C-B9B2-47C0-A2EF-4E0BAD69744C}" type="datetimeFigureOut">
              <a:rPr lang="en-US" smtClean="0"/>
              <a:t>5/24/2013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8E4C9-AF84-43C6-A3B1-A11546653B30}" type="slidenum">
              <a:rPr lang="en-US" smtClean="0"/>
              <a:t>‹#›</a:t>
            </a:fld>
            <a:endParaRPr lang="en-US"/>
          </a:p>
        </p:txBody>
      </p:sp>
    </p:spTree>
    <p:extLst>
      <p:ext uri="{BB962C8B-B14F-4D97-AF65-F5344CB8AC3E}">
        <p14:creationId xmlns:p14="http://schemas.microsoft.com/office/powerpoint/2010/main" val="1007062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doc"/><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1338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267200" y="60960"/>
            <a:ext cx="4724400" cy="6705600"/>
          </a:xfrm>
        </p:spPr>
        <p:txBody>
          <a:bodyPr>
            <a:normAutofit/>
          </a:bodyPr>
          <a:lstStyle/>
          <a:p>
            <a:r>
              <a:rPr lang="en-US" dirty="0" smtClean="0"/>
              <a:t>“National Standards &amp; </a:t>
            </a:r>
            <a:r>
              <a:rPr lang="en-US" sz="4800" dirty="0" smtClean="0"/>
              <a:t>Benchmarks</a:t>
            </a:r>
            <a:r>
              <a:rPr lang="en-US" dirty="0" smtClean="0"/>
              <a:t> for Effective </a:t>
            </a:r>
            <a:br>
              <a:rPr lang="en-US" dirty="0" smtClean="0"/>
            </a:br>
            <a:r>
              <a:rPr lang="en-US" dirty="0" smtClean="0"/>
              <a:t>Catholic </a:t>
            </a:r>
            <a:br>
              <a:rPr lang="en-US" dirty="0" smtClean="0"/>
            </a:br>
            <a:r>
              <a:rPr lang="en-US" dirty="0" smtClean="0"/>
              <a:t>Elementary and </a:t>
            </a:r>
            <a:br>
              <a:rPr lang="en-US" dirty="0" smtClean="0"/>
            </a:br>
            <a:r>
              <a:rPr lang="en-US" dirty="0" smtClean="0"/>
              <a:t>Secondary Schools” </a:t>
            </a:r>
            <a:r>
              <a:rPr lang="en-US" sz="900" dirty="0" smtClean="0"/>
              <a:t>Momentum Feb/ Mar. 2012</a:t>
            </a:r>
            <a:endParaRPr lang="en-US" sz="900" dirty="0"/>
          </a:p>
        </p:txBody>
      </p:sp>
    </p:spTree>
    <p:extLst>
      <p:ext uri="{BB962C8B-B14F-4D97-AF65-F5344CB8AC3E}">
        <p14:creationId xmlns:p14="http://schemas.microsoft.com/office/powerpoint/2010/main" val="314532723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a:t>
            </a:r>
            <a:r>
              <a:rPr lang="en-US" baseline="0" dirty="0" smtClean="0"/>
              <a:t> 2: </a:t>
            </a:r>
            <a:br>
              <a:rPr lang="en-US" baseline="0" dirty="0" smtClean="0"/>
            </a:br>
            <a:r>
              <a:rPr lang="en-US" baseline="0" dirty="0" smtClean="0"/>
              <a:t>An excellent Catholic school-</a:t>
            </a:r>
            <a:endParaRPr lang="en-US" dirty="0"/>
          </a:p>
        </p:txBody>
      </p:sp>
      <p:pic>
        <p:nvPicPr>
          <p:cNvPr id="28" name="Content Placeholder 2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3972" y="3164509"/>
            <a:ext cx="1396055" cy="1397344"/>
          </a:xfrm>
          <a:prstGeom prst="rect">
            <a:avLst/>
          </a:prstGeom>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296" y="1524000"/>
            <a:ext cx="6118904" cy="477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36714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935162"/>
          </a:xfrm>
        </p:spPr>
        <p:txBody>
          <a:bodyPr>
            <a:normAutofit fontScale="90000"/>
          </a:bodyPr>
          <a:lstStyle/>
          <a:p>
            <a:r>
              <a:rPr lang="en-US" dirty="0" smtClean="0"/>
              <a:t>Provides a rigorous academic</a:t>
            </a:r>
            <a:r>
              <a:rPr lang="en-US" baseline="0" dirty="0" smtClean="0"/>
              <a:t> program for religious studies and catechesis in the Catholic Faith…</a:t>
            </a:r>
            <a:endParaRPr lang="en-US" dirty="0"/>
          </a:p>
        </p:txBody>
      </p:sp>
      <p:pic>
        <p:nvPicPr>
          <p:cNvPr id="4" name="Content Placeholder 3" descr="C:\Users\petersonc\Pictures\Living Stations - Whole Cast.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76400" y="2286000"/>
            <a:ext cx="5674822" cy="3733801"/>
          </a:xfrm>
          <a:prstGeom prst="rect">
            <a:avLst/>
          </a:prstGeom>
          <a:noFill/>
          <a:ln>
            <a:noFill/>
          </a:ln>
        </p:spPr>
      </p:pic>
    </p:spTree>
    <p:extLst>
      <p:ext uri="{BB962C8B-B14F-4D97-AF65-F5344CB8AC3E}">
        <p14:creationId xmlns:p14="http://schemas.microsoft.com/office/powerpoint/2010/main" val="4217337513"/>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lstStyle/>
          <a:p>
            <a:r>
              <a:rPr lang="en-US" dirty="0" smtClean="0"/>
              <a:t>Set within a total academic curriculum that integrates faith, culture and life.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590800"/>
            <a:ext cx="4775200" cy="3581400"/>
          </a:xfrm>
        </p:spPr>
      </p:pic>
    </p:spTree>
    <p:extLst>
      <p:ext uri="{BB962C8B-B14F-4D97-AF65-F5344CB8AC3E}">
        <p14:creationId xmlns:p14="http://schemas.microsoft.com/office/powerpoint/2010/main" val="2636737376"/>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lstStyle/>
          <a:p>
            <a:r>
              <a:rPr lang="en-US" dirty="0" smtClean="0"/>
              <a:t>Standard 3:</a:t>
            </a:r>
            <a:br>
              <a:rPr lang="en-US" dirty="0" smtClean="0"/>
            </a:br>
            <a:r>
              <a:rPr lang="en-US" dirty="0" smtClean="0"/>
              <a:t>An excellent Catholic school-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5111423"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32295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lstStyle/>
          <a:p>
            <a:r>
              <a:rPr lang="en-US" dirty="0" smtClean="0"/>
              <a:t>Provides opportunities outside the classroom for student faith formation,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2514600"/>
            <a:ext cx="3124200" cy="3837685"/>
          </a:xfrm>
        </p:spPr>
      </p:pic>
    </p:spTree>
    <p:extLst>
      <p:ext uri="{BB962C8B-B14F-4D97-AF65-F5344CB8AC3E}">
        <p14:creationId xmlns:p14="http://schemas.microsoft.com/office/powerpoint/2010/main" val="2753046186"/>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lstStyle/>
          <a:p>
            <a:r>
              <a:rPr lang="en-US" dirty="0" smtClean="0"/>
              <a:t>Participation in liturgical and communal prayer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514600"/>
            <a:ext cx="4978400" cy="3733800"/>
          </a:xfrm>
        </p:spPr>
      </p:pic>
    </p:spTree>
    <p:extLst>
      <p:ext uri="{BB962C8B-B14F-4D97-AF65-F5344CB8AC3E}">
        <p14:creationId xmlns:p14="http://schemas.microsoft.com/office/powerpoint/2010/main" val="2085607803"/>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lstStyle/>
          <a:p>
            <a:r>
              <a:rPr lang="en-US" dirty="0" smtClean="0"/>
              <a:t>And action in service for social justice.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438400"/>
            <a:ext cx="4749800" cy="3562350"/>
          </a:xfrm>
        </p:spPr>
      </p:pic>
    </p:spTree>
    <p:extLst>
      <p:ext uri="{BB962C8B-B14F-4D97-AF65-F5344CB8AC3E}">
        <p14:creationId xmlns:p14="http://schemas.microsoft.com/office/powerpoint/2010/main" val="2782337874"/>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97162"/>
          </a:xfrm>
        </p:spPr>
        <p:txBody>
          <a:bodyPr/>
          <a:lstStyle/>
          <a:p>
            <a:r>
              <a:rPr lang="en-US" dirty="0" smtClean="0"/>
              <a:t>Standard 4:</a:t>
            </a:r>
            <a:br>
              <a:rPr lang="en-US" dirty="0" smtClean="0"/>
            </a:br>
            <a:r>
              <a:rPr lang="en-US" dirty="0" smtClean="0"/>
              <a:t>An excellent Catholic School-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5333" y="2248895"/>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765851"/>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828800"/>
          </a:xfrm>
        </p:spPr>
        <p:txBody>
          <a:bodyPr>
            <a:normAutofit fontScale="90000"/>
          </a:bodyPr>
          <a:lstStyle/>
          <a:p>
            <a:r>
              <a:rPr lang="en-US" dirty="0" smtClean="0"/>
              <a:t>Provides opportunities for adult formation and action in service of social justice.</a:t>
            </a:r>
            <a:endParaRPr lang="en-US" dirty="0"/>
          </a:p>
        </p:txBody>
      </p:sp>
      <p:sp>
        <p:nvSpPr>
          <p:cNvPr id="7" name="Content Placeholder 6"/>
          <p:cNvSpPr>
            <a:spLocks noGrp="1"/>
          </p:cNvSpPr>
          <p:nvPr>
            <p:ph idx="1"/>
          </p:nvPr>
        </p:nvSpPr>
        <p:spPr>
          <a:xfrm>
            <a:off x="2133600" y="2743200"/>
            <a:ext cx="4800600" cy="3382963"/>
          </a:xfrm>
        </p:spPr>
        <p:txBody>
          <a:bodyPr/>
          <a:lstStyle/>
          <a:p>
            <a:endParaRPr lang="en-US" dirty="0"/>
          </a:p>
        </p:txBody>
      </p:sp>
      <p:pic>
        <p:nvPicPr>
          <p:cNvPr id="4098" name="Picture 2" descr="C:\Users\lindl.BGS\AppData\Local\Microsoft\Windows\Temporary Internet Files\Content.Outlook\UOBZEMM6\DSC01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590800"/>
            <a:ext cx="52578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924880"/>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lstStyle/>
          <a:p>
            <a:r>
              <a:rPr lang="en-US" sz="9600" b="1" dirty="0" smtClean="0">
                <a:solidFill>
                  <a:srgbClr val="FFC000"/>
                </a:solidFill>
                <a:effectLst>
                  <a:outerShdw blurRad="38100" dist="38100" dir="2700000" algn="tl">
                    <a:srgbClr val="000000">
                      <a:alpha val="43137"/>
                    </a:srgbClr>
                  </a:outerShdw>
                </a:effectLst>
              </a:rPr>
              <a:t>Governance</a:t>
            </a:r>
            <a:br>
              <a:rPr lang="en-US" sz="9600" b="1" dirty="0" smtClean="0">
                <a:solidFill>
                  <a:srgbClr val="FFC000"/>
                </a:solidFill>
                <a:effectLst>
                  <a:outerShdw blurRad="38100" dist="38100" dir="2700000" algn="tl">
                    <a:srgbClr val="000000">
                      <a:alpha val="43137"/>
                    </a:srgbClr>
                  </a:outerShdw>
                </a:effectLst>
              </a:rPr>
            </a:br>
            <a:r>
              <a:rPr lang="en-US" sz="9600" b="1" dirty="0" smtClean="0">
                <a:solidFill>
                  <a:srgbClr val="FFC000"/>
                </a:solidFill>
                <a:effectLst>
                  <a:outerShdw blurRad="38100" dist="38100" dir="2700000" algn="tl">
                    <a:srgbClr val="000000">
                      <a:alpha val="43137"/>
                    </a:srgbClr>
                  </a:outerShdw>
                </a:effectLst>
              </a:rPr>
              <a:t> &amp;</a:t>
            </a:r>
            <a:br>
              <a:rPr lang="en-US" sz="9600" b="1" dirty="0" smtClean="0">
                <a:solidFill>
                  <a:srgbClr val="FFC000"/>
                </a:solidFill>
                <a:effectLst>
                  <a:outerShdw blurRad="38100" dist="38100" dir="2700000" algn="tl">
                    <a:srgbClr val="000000">
                      <a:alpha val="43137"/>
                    </a:srgbClr>
                  </a:outerShdw>
                </a:effectLst>
              </a:rPr>
            </a:br>
            <a:r>
              <a:rPr lang="en-US" sz="9600" b="1" dirty="0" smtClean="0">
                <a:solidFill>
                  <a:srgbClr val="FFC000"/>
                </a:solidFill>
                <a:effectLst>
                  <a:outerShdw blurRad="38100" dist="38100" dir="2700000" algn="tl">
                    <a:srgbClr val="000000">
                      <a:alpha val="43137"/>
                    </a:srgbClr>
                  </a:outerShdw>
                </a:effectLst>
              </a:rPr>
              <a:t>Leadership</a:t>
            </a:r>
            <a:endParaRPr lang="en-US" b="1" dirty="0"/>
          </a:p>
        </p:txBody>
      </p:sp>
    </p:spTree>
    <p:extLst>
      <p:ext uri="{BB962C8B-B14F-4D97-AF65-F5344CB8AC3E}">
        <p14:creationId xmlns:p14="http://schemas.microsoft.com/office/powerpoint/2010/main" val="848311412"/>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12000" dirty="0" smtClean="0">
                <a:solidFill>
                  <a:srgbClr val="FFC000"/>
                </a:solidFill>
                <a:effectLst>
                  <a:outerShdw blurRad="38100" dist="38100" dir="2700000" algn="tl">
                    <a:srgbClr val="000000">
                      <a:alpha val="43137"/>
                    </a:srgbClr>
                  </a:outerShdw>
                </a:effectLst>
              </a:rPr>
              <a:t>Mission &amp; Catholic Identity</a:t>
            </a:r>
            <a:endParaRPr lang="en-US" sz="120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853691"/>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2925762"/>
          </a:xfrm>
        </p:spPr>
        <p:txBody>
          <a:bodyPr/>
          <a:lstStyle/>
          <a:p>
            <a:r>
              <a:rPr lang="en-US" dirty="0" smtClean="0"/>
              <a:t>Standard 5:</a:t>
            </a:r>
            <a:br>
              <a:rPr lang="en-US" dirty="0" smtClean="0"/>
            </a:br>
            <a:r>
              <a:rPr lang="en-US" dirty="0" smtClean="0"/>
              <a:t>An excellent Catholic school-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58005" y="2667000"/>
            <a:ext cx="438992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325178"/>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3078162"/>
          </a:xfrm>
        </p:spPr>
        <p:txBody>
          <a:bodyPr>
            <a:normAutofit fontScale="90000"/>
          </a:bodyPr>
          <a:lstStyle/>
          <a:p>
            <a:r>
              <a:rPr lang="en-US" dirty="0" smtClean="0"/>
              <a:t>Has a governing body which exercises responsible decision making in collaboration with leadership team for development of the mission.</a:t>
            </a:r>
            <a:endParaRPr lang="en-US" dirty="0"/>
          </a:p>
        </p:txBody>
      </p:sp>
      <p:sp>
        <p:nvSpPr>
          <p:cNvPr id="3" name="Content Placeholder 2"/>
          <p:cNvSpPr>
            <a:spLocks noGrp="1"/>
          </p:cNvSpPr>
          <p:nvPr>
            <p:ph idx="1"/>
          </p:nvPr>
        </p:nvSpPr>
        <p:spPr>
          <a:xfrm>
            <a:off x="533400" y="3733800"/>
            <a:ext cx="8229600" cy="1828800"/>
          </a:xfrm>
        </p:spPr>
        <p:txBody>
          <a:bodyPr>
            <a:normAutofit/>
          </a:bodyPr>
          <a:lstStyle/>
          <a:p>
            <a:r>
              <a:rPr lang="en-US" dirty="0"/>
              <a:t>Bishop Garrigan School Board Appoints Lynn Miller as </a:t>
            </a:r>
            <a:r>
              <a:rPr lang="en-US" dirty="0" smtClean="0"/>
              <a:t>President.</a:t>
            </a:r>
            <a:endParaRPr lang="en-US" dirty="0"/>
          </a:p>
        </p:txBody>
      </p:sp>
      <p:pic>
        <p:nvPicPr>
          <p:cNvPr id="1026" name="Picture 2" descr="C:\Users\lindl.BGS\AppData\Local\Microsoft\Windows\Temporary Internet Files\Content.Outlook\UOBZEMM6\mrmil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343400"/>
            <a:ext cx="17526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96496"/>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01962"/>
          </a:xfrm>
        </p:spPr>
        <p:txBody>
          <a:bodyPr/>
          <a:lstStyle/>
          <a:p>
            <a:r>
              <a:rPr lang="en-US" dirty="0" smtClean="0"/>
              <a:t>Standard 6:</a:t>
            </a:r>
            <a:br>
              <a:rPr lang="en-US" dirty="0" smtClean="0"/>
            </a:br>
            <a:r>
              <a:rPr lang="en-US" dirty="0" smtClean="0"/>
              <a:t>An excellent Catholic school-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468259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89634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858962"/>
          </a:xfrm>
        </p:spPr>
        <p:txBody>
          <a:bodyPr>
            <a:normAutofit fontScale="90000"/>
          </a:bodyPr>
          <a:lstStyle/>
          <a:p>
            <a:r>
              <a:rPr lang="en-US" dirty="0" smtClean="0"/>
              <a:t>Has a qualified leadership team empowered by the governing body to realize &amp; implement the school’s mission.</a:t>
            </a:r>
            <a:endParaRPr lang="en-US" dirty="0"/>
          </a:p>
        </p:txBody>
      </p:sp>
      <p:sp>
        <p:nvSpPr>
          <p:cNvPr id="3" name="Content Placeholder 2"/>
          <p:cNvSpPr>
            <a:spLocks noGrp="1"/>
          </p:cNvSpPr>
          <p:nvPr>
            <p:ph idx="1"/>
          </p:nvPr>
        </p:nvSpPr>
        <p:spPr>
          <a:xfrm>
            <a:off x="2819400" y="2590800"/>
            <a:ext cx="4572000" cy="3535363"/>
          </a:xfrm>
        </p:spPr>
        <p:txBody>
          <a:bodyPr/>
          <a:lstStyle/>
          <a:p>
            <a:endParaRPr lang="en-US" dirty="0"/>
          </a:p>
        </p:txBody>
      </p:sp>
      <p:pic>
        <p:nvPicPr>
          <p:cNvPr id="2050" name="Picture 2" descr="C:\Users\lindl.BGS\AppData\Local\Microsoft\Windows\Temporary Internet Files\Content.Outlook\UOBZEMM6\school 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0"/>
            <a:ext cx="50292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66300"/>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p:nvPr>
        </p:nvSpPr>
        <p:spPr>
          <a:xfrm>
            <a:off x="457200" y="274638"/>
            <a:ext cx="8229600" cy="5821362"/>
          </a:xfrm>
        </p:spPr>
        <p:txBody>
          <a:bodyPr/>
          <a:lstStyle/>
          <a:p>
            <a:r>
              <a:rPr lang="en-US" sz="12000" b="1" dirty="0" smtClean="0">
                <a:solidFill>
                  <a:srgbClr val="FFC000"/>
                </a:solidFill>
                <a:effectLst>
                  <a:outerShdw blurRad="38100" dist="38100" dir="2700000" algn="tl">
                    <a:srgbClr val="000000">
                      <a:alpha val="43137"/>
                    </a:srgbClr>
                  </a:outerShdw>
                </a:effectLst>
              </a:rPr>
              <a:t>Academic</a:t>
            </a:r>
            <a:r>
              <a:rPr lang="en-US" b="1" dirty="0" smtClean="0">
                <a:solidFill>
                  <a:srgbClr val="FFC000"/>
                </a:solidFill>
                <a:effectLst>
                  <a:outerShdw blurRad="38100" dist="38100" dir="2700000" algn="tl">
                    <a:srgbClr val="000000">
                      <a:alpha val="43137"/>
                    </a:srgbClr>
                  </a:outerShdw>
                </a:effectLst>
              </a:rPr>
              <a:t> </a:t>
            </a:r>
            <a:r>
              <a:rPr lang="en-US" sz="12000" b="1" dirty="0" smtClean="0">
                <a:solidFill>
                  <a:srgbClr val="FFC000"/>
                </a:solidFill>
                <a:effectLst>
                  <a:outerShdw blurRad="38100" dist="38100" dir="2700000" algn="tl">
                    <a:srgbClr val="000000">
                      <a:alpha val="43137"/>
                    </a:srgbClr>
                  </a:outerShdw>
                </a:effectLst>
              </a:rPr>
              <a:t>Excellence</a:t>
            </a:r>
            <a:endParaRPr lang="en-US" sz="12000" dirty="0"/>
          </a:p>
        </p:txBody>
      </p:sp>
    </p:spTree>
    <p:extLst>
      <p:ext uri="{BB962C8B-B14F-4D97-AF65-F5344CB8AC3E}">
        <p14:creationId xmlns:p14="http://schemas.microsoft.com/office/powerpoint/2010/main" val="1877164543"/>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lstStyle/>
          <a:p>
            <a:r>
              <a:rPr lang="en-US" dirty="0" smtClean="0"/>
              <a:t>Standard 7:</a:t>
            </a:r>
            <a:br>
              <a:rPr lang="en-US" dirty="0" smtClean="0"/>
            </a:br>
            <a:r>
              <a:rPr lang="en-US" dirty="0" smtClean="0"/>
              <a:t>An excellent Catholic School-</a:t>
            </a:r>
            <a:br>
              <a:rPr lang="en-US" dirty="0" smtClean="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2667000"/>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655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2163762"/>
          </a:xfrm>
        </p:spPr>
        <p:txBody>
          <a:bodyPr/>
          <a:lstStyle/>
          <a:p>
            <a:r>
              <a:rPr lang="en-US" dirty="0" smtClean="0"/>
              <a:t>Has an articulate &amp; rigorous curriculum aligned with standards,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209800"/>
            <a:ext cx="5425017" cy="4068763"/>
          </a:xfrm>
        </p:spPr>
      </p:pic>
    </p:spTree>
    <p:extLst>
      <p:ext uri="{BB962C8B-B14F-4D97-AF65-F5344CB8AC3E}">
        <p14:creationId xmlns:p14="http://schemas.microsoft.com/office/powerpoint/2010/main" val="2979448972"/>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a:t>
            </a:r>
            <a:r>
              <a:rPr lang="en-US" baseline="30000" dirty="0" smtClean="0"/>
              <a:t>st</a:t>
            </a:r>
            <a:r>
              <a:rPr lang="en-US" dirty="0" smtClean="0"/>
              <a:t> century skills </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1906" y="1600200"/>
            <a:ext cx="6060187" cy="4525963"/>
          </a:xfrm>
        </p:spPr>
      </p:pic>
    </p:spTree>
    <p:extLst>
      <p:ext uri="{BB962C8B-B14F-4D97-AF65-F5344CB8AC3E}">
        <p14:creationId xmlns:p14="http://schemas.microsoft.com/office/powerpoint/2010/main" val="58033765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gospel values.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23533251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lstStyle/>
          <a:p>
            <a:r>
              <a:rPr lang="en-US" dirty="0" smtClean="0"/>
              <a:t>Standard 8:</a:t>
            </a:r>
            <a:br>
              <a:rPr lang="en-US" dirty="0" smtClean="0"/>
            </a:br>
            <a:r>
              <a:rPr lang="en-US" dirty="0" smtClean="0"/>
              <a:t>An excellent Catholic School-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2667000"/>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82951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1: An excellent Catholic School-</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5333" y="2248895"/>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26692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3001962"/>
          </a:xfrm>
        </p:spPr>
        <p:txBody>
          <a:bodyPr/>
          <a:lstStyle/>
          <a:p>
            <a:r>
              <a:rPr lang="en-US" dirty="0" smtClean="0"/>
              <a:t>Uses school-wide assessment methods to document student learning &amp; program effectiveness.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87644780"/>
              </p:ext>
            </p:extLst>
          </p:nvPr>
        </p:nvGraphicFramePr>
        <p:xfrm>
          <a:off x="1295400" y="4572000"/>
          <a:ext cx="6080760" cy="1280160"/>
        </p:xfrm>
        <a:graphic>
          <a:graphicData uri="http://schemas.openxmlformats.org/drawingml/2006/table">
            <a:tbl>
              <a:tblPr/>
              <a:tblGrid>
                <a:gridCol w="1216025"/>
                <a:gridCol w="1216025"/>
                <a:gridCol w="1216025"/>
                <a:gridCol w="1216025"/>
                <a:gridCol w="1216660"/>
              </a:tblGrid>
              <a:tr h="0">
                <a:tc>
                  <a:txBody>
                    <a:bodyPr/>
                    <a:lstStyle/>
                    <a:p>
                      <a:pPr algn="ctr">
                        <a:spcAft>
                          <a:spcPts val="0"/>
                        </a:spcAft>
                      </a:pPr>
                      <a:r>
                        <a:rPr lang="en-US" sz="1400" dirty="0">
                          <a:effectLst/>
                        </a:rPr>
                        <a:t>Reading</a:t>
                      </a:r>
                      <a:endParaRPr lang="en-US" dirty="0">
                        <a:effectLst/>
                      </a:endParaRPr>
                    </a:p>
                    <a:p>
                      <a:pPr algn="ctr">
                        <a:spcAft>
                          <a:spcPts val="0"/>
                        </a:spcAft>
                      </a:pPr>
                      <a:r>
                        <a:rPr lang="en-US" sz="1400" dirty="0">
                          <a:effectLst/>
                        </a:rPr>
                        <a:t>(Oct.2012)</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Non-Proficient</a:t>
                      </a:r>
                      <a:endParaRPr lang="en-US">
                        <a:effectLst/>
                      </a:endParaRPr>
                    </a:p>
                    <a:p>
                      <a:pPr algn="ctr">
                        <a:spcAft>
                          <a:spcPts val="0"/>
                        </a:spcAft>
                      </a:pPr>
                      <a:r>
                        <a:rPr lang="en-US" sz="1400">
                          <a:effectLst/>
                        </a:rPr>
                        <a:t>(NP)</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Proficient</a:t>
                      </a:r>
                      <a:endParaRPr lang="en-US">
                        <a:effectLst/>
                      </a:endParaRPr>
                    </a:p>
                    <a:p>
                      <a:pPr algn="ctr">
                        <a:spcAft>
                          <a:spcPts val="0"/>
                        </a:spcAft>
                      </a:pPr>
                      <a:r>
                        <a:rPr lang="en-US" sz="1400">
                          <a:effectLst/>
                        </a:rPr>
                        <a:t>(P)</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Advanced</a:t>
                      </a:r>
                      <a:endParaRPr lang="en-US">
                        <a:effectLst/>
                      </a:endParaRPr>
                    </a:p>
                    <a:p>
                      <a:pPr algn="ctr">
                        <a:spcAft>
                          <a:spcPts val="0"/>
                        </a:spcAft>
                      </a:pPr>
                      <a:r>
                        <a:rPr lang="en-US" sz="1400">
                          <a:effectLst/>
                        </a:rPr>
                        <a:t>(A)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Total Proficient</a:t>
                      </a:r>
                      <a:endParaRPr lang="en-US">
                        <a:effectLst/>
                      </a:endParaRPr>
                    </a:p>
                    <a:p>
                      <a:pPr algn="ctr">
                        <a:spcAft>
                          <a:spcPts val="0"/>
                        </a:spcAft>
                      </a:pPr>
                      <a:r>
                        <a:rPr lang="en-US" sz="1400">
                          <a:effectLst/>
                        </a:rPr>
                        <a:t>(P + 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a:effectLst/>
                        </a:rPr>
                        <a:t>4</a:t>
                      </a:r>
                      <a:r>
                        <a:rPr lang="en-US" sz="1400" baseline="30000">
                          <a:effectLst/>
                        </a:rPr>
                        <a:t>th</a:t>
                      </a:r>
                      <a:r>
                        <a:rPr lang="en-US" sz="1400">
                          <a:effectLst/>
                        </a:rPr>
                        <a:t> Grade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33%</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47%</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20%</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67%</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20">
                <a:tc>
                  <a:txBody>
                    <a:bodyPr/>
                    <a:lstStyle/>
                    <a:p>
                      <a:pPr algn="ctr">
                        <a:spcAft>
                          <a:spcPts val="0"/>
                        </a:spcAft>
                      </a:pPr>
                      <a:r>
                        <a:rPr lang="en-US" sz="1400" dirty="0">
                          <a:effectLst/>
                        </a:rPr>
                        <a:t>8</a:t>
                      </a:r>
                      <a:r>
                        <a:rPr lang="en-US" sz="1400" baseline="30000" dirty="0">
                          <a:effectLst/>
                        </a:rPr>
                        <a:t>th</a:t>
                      </a:r>
                      <a:r>
                        <a:rPr lang="en-US" sz="1400" dirty="0">
                          <a:effectLst/>
                        </a:rPr>
                        <a:t> Grade</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27%</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73%</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 0%</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73%</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a:effectLst/>
                        </a:rPr>
                        <a:t>11</a:t>
                      </a:r>
                      <a:r>
                        <a:rPr lang="en-US" sz="1400" baseline="30000">
                          <a:effectLst/>
                        </a:rPr>
                        <a:t>th</a:t>
                      </a:r>
                      <a:r>
                        <a:rPr lang="en-US" sz="1400">
                          <a:effectLst/>
                        </a:rPr>
                        <a:t> Grade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23%</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62%</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15%</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rPr>
                        <a:t>77%</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6"/>
          <p:cNvSpPr>
            <a:spLocks noChangeArrowheads="1"/>
          </p:cNvSpPr>
          <p:nvPr/>
        </p:nvSpPr>
        <p:spPr bwMode="auto">
          <a:xfrm>
            <a:off x="1066800" y="2882443"/>
            <a:ext cx="74676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Bishop Garrigan Schools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Nationwide 60% of all students are considered either proficient or advanced in reading, mathematics, and science, while 40% have scores that are below the proficient level.</a:t>
            </a:r>
            <a:endParaRPr kumimoji="0" lang="en-US" sz="11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Arial" pitchFamily="34" charset="0"/>
                <a:cs typeface="Arial" pitchFamily="34" charset="0"/>
              </a:rPr>
              <a:t>The Bishop Garrigan schools have a higher percentage proficient at all grade levels than the nationwide average.</a:t>
            </a:r>
            <a:endParaRPr kumimoji="0" lang="en-US" sz="11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Arial" pitchFamily="34" charset="0"/>
                <a:cs typeface="Arial" pitchFamily="34" charset="0"/>
              </a:rPr>
              <a:t>Reading Proficiency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416954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lstStyle/>
          <a:p>
            <a:r>
              <a:rPr lang="en-US" dirty="0" smtClean="0"/>
              <a:t>To make the student performances transparent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5334406"/>
              </p:ext>
            </p:extLst>
          </p:nvPr>
        </p:nvGraphicFramePr>
        <p:xfrm>
          <a:off x="1676400" y="3261360"/>
          <a:ext cx="6080760" cy="3276600"/>
        </p:xfrm>
        <a:graphic>
          <a:graphicData uri="http://schemas.openxmlformats.org/drawingml/2006/table">
            <a:tbl>
              <a:tblPr/>
              <a:tblGrid>
                <a:gridCol w="1216025"/>
                <a:gridCol w="1216025"/>
                <a:gridCol w="1216025"/>
                <a:gridCol w="1216025"/>
                <a:gridCol w="1216660"/>
              </a:tblGrid>
              <a:tr h="0">
                <a:tc>
                  <a:txBody>
                    <a:bodyPr/>
                    <a:lstStyle/>
                    <a:p>
                      <a:pPr algn="ctr">
                        <a:spcAft>
                          <a:spcPts val="0"/>
                        </a:spcAft>
                      </a:pPr>
                      <a:r>
                        <a:rPr lang="en-US" sz="1400" dirty="0">
                          <a:effectLst/>
                        </a:rPr>
                        <a:t>Math</a:t>
                      </a:r>
                      <a:endParaRPr lang="en-US" dirty="0">
                        <a:effectLst/>
                      </a:endParaRPr>
                    </a:p>
                    <a:p>
                      <a:pPr algn="ctr">
                        <a:spcAft>
                          <a:spcPts val="0"/>
                        </a:spcAft>
                      </a:pPr>
                      <a:r>
                        <a:rPr lang="en-US" sz="1400" dirty="0">
                          <a:effectLst/>
                        </a:rPr>
                        <a:t>(Oct. 2012)</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rPr>
                        <a:t>Non-Proficient</a:t>
                      </a:r>
                      <a:endParaRPr lang="en-US" dirty="0">
                        <a:effectLst/>
                      </a:endParaRPr>
                    </a:p>
                    <a:p>
                      <a:pPr algn="ctr">
                        <a:spcAft>
                          <a:spcPts val="0"/>
                        </a:spcAft>
                      </a:pPr>
                      <a:r>
                        <a:rPr lang="en-US" sz="1400" dirty="0">
                          <a:effectLst/>
                        </a:rPr>
                        <a:t>(NP)</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Proficient</a:t>
                      </a:r>
                      <a:endParaRPr lang="en-US">
                        <a:effectLst/>
                      </a:endParaRPr>
                    </a:p>
                    <a:p>
                      <a:pPr algn="ctr">
                        <a:spcAft>
                          <a:spcPts val="0"/>
                        </a:spcAft>
                      </a:pPr>
                      <a:r>
                        <a:rPr lang="en-US" sz="1400">
                          <a:effectLst/>
                        </a:rPr>
                        <a:t>(P)</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Advanced</a:t>
                      </a:r>
                      <a:endParaRPr lang="en-US">
                        <a:effectLst/>
                      </a:endParaRPr>
                    </a:p>
                    <a:p>
                      <a:pPr algn="ctr">
                        <a:spcAft>
                          <a:spcPts val="0"/>
                        </a:spcAft>
                      </a:pPr>
                      <a:r>
                        <a:rPr lang="en-US" sz="1400">
                          <a:effectLst/>
                        </a:rPr>
                        <a:t>(A)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Total Proficient</a:t>
                      </a:r>
                      <a:endParaRPr lang="en-US">
                        <a:effectLst/>
                      </a:endParaRPr>
                    </a:p>
                    <a:p>
                      <a:pPr algn="ctr">
                        <a:spcAft>
                          <a:spcPts val="0"/>
                        </a:spcAft>
                      </a:pPr>
                      <a:r>
                        <a:rPr lang="en-US" sz="1400">
                          <a:effectLst/>
                        </a:rPr>
                        <a:t>(P + 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a:effectLst/>
                        </a:rPr>
                        <a:t>4</a:t>
                      </a:r>
                      <a:r>
                        <a:rPr lang="en-US" sz="1400" baseline="30000">
                          <a:effectLst/>
                        </a:rPr>
                        <a:t>th</a:t>
                      </a:r>
                      <a:r>
                        <a:rPr lang="en-US" sz="1400">
                          <a:effectLst/>
                        </a:rPr>
                        <a:t> Grade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25%</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47%</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28%</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75%</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400">
                          <a:effectLst/>
                        </a:rPr>
                        <a:t>8</a:t>
                      </a:r>
                      <a:r>
                        <a:rPr lang="en-US" sz="1400" baseline="30000">
                          <a:effectLst/>
                        </a:rPr>
                        <a:t>th</a:t>
                      </a:r>
                      <a:r>
                        <a:rPr lang="en-US" sz="1400">
                          <a:effectLst/>
                        </a:rPr>
                        <a:t> Grade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19%</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65%</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16%</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81%</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00">
                <a:tc>
                  <a:txBody>
                    <a:bodyPr/>
                    <a:lstStyle/>
                    <a:p>
                      <a:pPr algn="ctr">
                        <a:spcAft>
                          <a:spcPts val="0"/>
                        </a:spcAft>
                      </a:pPr>
                      <a:r>
                        <a:rPr lang="en-US" sz="1400">
                          <a:effectLst/>
                        </a:rPr>
                        <a:t>11</a:t>
                      </a:r>
                      <a:r>
                        <a:rPr lang="en-US" sz="1400" baseline="30000">
                          <a:effectLst/>
                        </a:rPr>
                        <a:t>th</a:t>
                      </a:r>
                      <a:r>
                        <a:rPr lang="en-US" sz="1400">
                          <a:effectLst/>
                        </a:rPr>
                        <a:t> Grade</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18%</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rPr>
                        <a:t>74%</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effectLst/>
                        </a:rPr>
                        <a:t>8%</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effectLst/>
                        </a:rPr>
                        <a:t>82%</a:t>
                      </a:r>
                      <a:endParaRPr lang="en-US"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1295400" y="3048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Arial" pitchFamily="34" charset="0"/>
                <a:cs typeface="Arial" pitchFamily="34" charset="0"/>
              </a:rPr>
              <a:t>Mathematics Proficiency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6669474"/>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US" dirty="0" smtClean="0"/>
              <a:t>and to inform the continuous review of curriculum and improvement of instructional practices.</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362200"/>
            <a:ext cx="5130800" cy="3848100"/>
          </a:xfrm>
        </p:spPr>
      </p:pic>
    </p:spTree>
    <p:extLst>
      <p:ext uri="{BB962C8B-B14F-4D97-AF65-F5344CB8AC3E}">
        <p14:creationId xmlns:p14="http://schemas.microsoft.com/office/powerpoint/2010/main" val="3411708208"/>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274638"/>
            <a:ext cx="8229600" cy="5973762"/>
          </a:xfrm>
        </p:spPr>
        <p:txBody>
          <a:bodyPr/>
          <a:lstStyle/>
          <a:p>
            <a:r>
              <a:rPr lang="en-US" sz="9600" b="1" dirty="0" smtClean="0">
                <a:solidFill>
                  <a:srgbClr val="FFC000"/>
                </a:solidFill>
                <a:effectLst>
                  <a:outerShdw blurRad="38100" dist="38100" dir="2700000" algn="tl">
                    <a:srgbClr val="000000">
                      <a:alpha val="43137"/>
                    </a:srgbClr>
                  </a:outerShdw>
                </a:effectLst>
              </a:rPr>
              <a:t>Operational Vitality</a:t>
            </a:r>
            <a:endParaRPr lang="en-US" dirty="0"/>
          </a:p>
        </p:txBody>
      </p:sp>
    </p:spTree>
    <p:extLst>
      <p:ext uri="{BB962C8B-B14F-4D97-AF65-F5344CB8AC3E}">
        <p14:creationId xmlns:p14="http://schemas.microsoft.com/office/powerpoint/2010/main" val="3854341347"/>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lstStyle/>
          <a:p>
            <a:r>
              <a:rPr lang="en-US" dirty="0" smtClean="0"/>
              <a:t>Standard 9:</a:t>
            </a:r>
            <a:br>
              <a:rPr lang="en-US" dirty="0" smtClean="0"/>
            </a:br>
            <a:r>
              <a:rPr lang="en-US" dirty="0" smtClean="0"/>
              <a:t>An excellent Catholic School-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2819400"/>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065206"/>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706562"/>
          </a:xfrm>
        </p:spPr>
        <p:txBody>
          <a:bodyPr>
            <a:normAutofit fontScale="90000"/>
          </a:bodyPr>
          <a:lstStyle/>
          <a:p>
            <a:r>
              <a:rPr lang="en-US" dirty="0" smtClean="0"/>
              <a:t>Provides programs and services aligned with the mission to enrich the academic program </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262981"/>
            <a:ext cx="4267200" cy="3200400"/>
          </a:xfrm>
        </p:spPr>
      </p:pic>
    </p:spTree>
    <p:extLst>
      <p:ext uri="{BB962C8B-B14F-4D97-AF65-F5344CB8AC3E}">
        <p14:creationId xmlns:p14="http://schemas.microsoft.com/office/powerpoint/2010/main" val="396913651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752600"/>
          </a:xfrm>
        </p:spPr>
        <p:txBody>
          <a:bodyPr>
            <a:normAutofit fontScale="90000"/>
          </a:bodyPr>
          <a:lstStyle/>
          <a:p>
            <a:r>
              <a:rPr lang="en-US" dirty="0" smtClean="0"/>
              <a:t>and support the development of student family &amp; life.</a:t>
            </a:r>
            <a:br>
              <a:rPr lang="en-US" dirty="0" smtClean="0"/>
            </a:b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2057400"/>
            <a:ext cx="5283200" cy="3962400"/>
          </a:xfrm>
        </p:spPr>
      </p:pic>
    </p:spTree>
    <p:extLst>
      <p:ext uri="{BB962C8B-B14F-4D97-AF65-F5344CB8AC3E}">
        <p14:creationId xmlns:p14="http://schemas.microsoft.com/office/powerpoint/2010/main" val="1176407794"/>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2849562"/>
          </a:xfrm>
        </p:spPr>
        <p:txBody>
          <a:bodyPr/>
          <a:lstStyle/>
          <a:p>
            <a:r>
              <a:rPr lang="en-US" dirty="0" smtClean="0"/>
              <a:t>Standard 10:</a:t>
            </a:r>
            <a:br>
              <a:rPr lang="en-US" dirty="0" smtClean="0"/>
            </a:br>
            <a:r>
              <a:rPr lang="en-US" dirty="0" smtClean="0"/>
              <a:t>An excellent Catholic School-</a:t>
            </a:r>
            <a:br>
              <a:rPr lang="en-US" dirty="0" smtClean="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38400" y="2667000"/>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71842"/>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2239962"/>
          </a:xfrm>
        </p:spPr>
        <p:txBody>
          <a:bodyPr>
            <a:normAutofit fontScale="90000"/>
          </a:bodyPr>
          <a:lstStyle/>
          <a:p>
            <a:pPr algn="l"/>
            <a:r>
              <a:rPr lang="en-US" dirty="0" smtClean="0"/>
              <a:t>Provides a 3-5 year financial plan that includes both current and projected budgets emphasizing faithful stewardship.</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981199"/>
            <a:ext cx="3657600" cy="472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515973"/>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lstStyle/>
          <a:p>
            <a:r>
              <a:rPr lang="en-US" dirty="0" smtClean="0"/>
              <a:t>Standard 11:</a:t>
            </a:r>
            <a:br>
              <a:rPr lang="en-US" dirty="0" smtClean="0"/>
            </a:br>
            <a:r>
              <a:rPr lang="en-US" dirty="0" smtClean="0"/>
              <a:t>An excellent Catholic School-</a:t>
            </a:r>
            <a:br>
              <a:rPr lang="en-US" dirty="0" smtClean="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5333" y="2248895"/>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94041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676400"/>
          </a:xfrm>
        </p:spPr>
        <p:txBody>
          <a:bodyPr>
            <a:normAutofit/>
          </a:bodyPr>
          <a:lstStyle/>
          <a:p>
            <a:r>
              <a:rPr lang="en-US" dirty="0" smtClean="0"/>
              <a:t>is guided &amp; driven by a clearly communicated mission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524000"/>
            <a:ext cx="8153400" cy="3991556"/>
          </a:xfrm>
        </p:spPr>
      </p:pic>
      <p:sp>
        <p:nvSpPr>
          <p:cNvPr id="5" name="Rectangle 4"/>
          <p:cNvSpPr/>
          <p:nvPr/>
        </p:nvSpPr>
        <p:spPr>
          <a:xfrm>
            <a:off x="685800" y="5029200"/>
            <a:ext cx="8153400" cy="1477328"/>
          </a:xfrm>
          <a:prstGeom prst="rect">
            <a:avLst/>
          </a:prstGeom>
        </p:spPr>
        <p:txBody>
          <a:bodyPr wrap="square">
            <a:spAutoFit/>
          </a:bodyPr>
          <a:lstStyle/>
          <a:p>
            <a:r>
              <a:rPr lang="en-US" b="1" dirty="0"/>
              <a:t>Bishop Garrigan Schools are dedicated to providing quality, parish supported, value centered Catholic education to students and families of north central Iowa. We seek to achieve a balance between Christian social conscience and academic excellence through a combination of belief in God, service to our fellow human beings, intellectual preparation, and physical development.</a:t>
            </a:r>
          </a:p>
        </p:txBody>
      </p:sp>
    </p:spTree>
    <p:extLst>
      <p:ext uri="{BB962C8B-B14F-4D97-AF65-F5344CB8AC3E}">
        <p14:creationId xmlns:p14="http://schemas.microsoft.com/office/powerpoint/2010/main" val="2357270752"/>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2392362"/>
          </a:xfrm>
        </p:spPr>
        <p:txBody>
          <a:bodyPr>
            <a:normAutofit fontScale="90000"/>
          </a:bodyPr>
          <a:lstStyle/>
          <a:p>
            <a:r>
              <a:rPr lang="en-US" dirty="0" smtClean="0"/>
              <a:t>Operates in accord with published human resource/personnel policies which affect all staff. Responsibilities are well defined according to mission. </a:t>
            </a:r>
            <a:endParaRPr lang="en-US" dirty="0"/>
          </a:p>
        </p:txBody>
      </p:sp>
      <p:sp>
        <p:nvSpPr>
          <p:cNvPr id="3" name="Content Placeholder 2"/>
          <p:cNvSpPr>
            <a:spLocks noGrp="1"/>
          </p:cNvSpPr>
          <p:nvPr>
            <p:ph idx="1"/>
          </p:nvPr>
        </p:nvSpPr>
        <p:spPr>
          <a:xfrm>
            <a:off x="2057400" y="2819400"/>
            <a:ext cx="4876800" cy="3352800"/>
          </a:xfrm>
        </p:spPr>
        <p:txBody>
          <a:bodyPr/>
          <a:lstStyle/>
          <a:p>
            <a:endParaRPr lang="en-US" dirty="0"/>
          </a:p>
        </p:txBody>
      </p:sp>
      <p:pic>
        <p:nvPicPr>
          <p:cNvPr id="3074" name="Picture 2" descr="C:\Users\lindl.BGS\AppData\Local\Microsoft\Windows\Temporary Internet Files\Content.Outlook\UOBZEMM6\DSC013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8194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15156"/>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2514600"/>
          </a:xfrm>
        </p:spPr>
        <p:txBody>
          <a:bodyPr/>
          <a:lstStyle/>
          <a:p>
            <a:r>
              <a:rPr lang="en-US" dirty="0" smtClean="0"/>
              <a:t>Standard 12:</a:t>
            </a:r>
            <a:br>
              <a:rPr lang="en-US" dirty="0" smtClean="0"/>
            </a:br>
            <a:r>
              <a:rPr lang="en-US" dirty="0" smtClean="0"/>
              <a:t>An excellent Catholic School-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4600" y="2819400"/>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77211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2087562"/>
          </a:xfrm>
        </p:spPr>
        <p:txBody>
          <a:bodyPr>
            <a:normAutofit fontScale="90000"/>
          </a:bodyPr>
          <a:lstStyle/>
          <a:p>
            <a:r>
              <a:rPr lang="en-US" dirty="0" smtClean="0"/>
              <a:t>Develops and maintains facilities, equipment and technology management plan designed to support the mission.</a:t>
            </a:r>
            <a:endParaRPr lang="en-US" dirty="0"/>
          </a:p>
        </p:txBody>
      </p:sp>
      <p:pic>
        <p:nvPicPr>
          <p:cNvPr id="5" name="Picture 2" descr="C:\Users\lindl.BGS\AppData\Local\Microsoft\Windows\Temporary Internet Files\Content.Outlook\UOBZEMM6\DSC0136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57400" y="2590800"/>
            <a:ext cx="4979324" cy="373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29991"/>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lstStyle/>
          <a:p>
            <a:r>
              <a:rPr lang="en-US" dirty="0" smtClean="0"/>
              <a:t>Standard 13:</a:t>
            </a:r>
            <a:br>
              <a:rPr lang="en-US" dirty="0" smtClean="0"/>
            </a:br>
            <a:r>
              <a:rPr lang="en-US" dirty="0" smtClean="0"/>
              <a:t>An excellent Catholic School-</a:t>
            </a:r>
            <a:br>
              <a:rPr lang="en-US" dirty="0" smtClean="0"/>
            </a:b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05333" y="2248895"/>
            <a:ext cx="4133334" cy="32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076177"/>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lstStyle/>
          <a:p>
            <a:r>
              <a:rPr lang="en-US" dirty="0" smtClean="0"/>
              <a:t>Enacts a comprehensive plan to develop the mission of the school through communications, </a:t>
            </a:r>
            <a:endParaRPr lang="en-US" dirty="0"/>
          </a:p>
        </p:txBody>
      </p:sp>
      <p:sp>
        <p:nvSpPr>
          <p:cNvPr id="3" name="Content Placeholder 2"/>
          <p:cNvSpPr>
            <a:spLocks noGrp="1"/>
          </p:cNvSpPr>
          <p:nvPr>
            <p:ph idx="1"/>
          </p:nvPr>
        </p:nvSpPr>
        <p:spPr>
          <a:xfrm>
            <a:off x="457200" y="3429000"/>
            <a:ext cx="8229600" cy="3048000"/>
          </a:xfrm>
        </p:spPr>
        <p:txBody>
          <a:bodyPr>
            <a:normAutofit fontScale="70000" lnSpcReduction="20000"/>
          </a:bodyPr>
          <a:lstStyle/>
          <a:p>
            <a:r>
              <a:rPr lang="en-US" dirty="0"/>
              <a:t>The Bishop Garrigan Schools have begun an exciting campaign called "Continuing the Tradition ... Expanding the Vision" which will help our school remain strong well into the future.  There are three main goals of the campaign:</a:t>
            </a:r>
          </a:p>
          <a:p>
            <a:r>
              <a:rPr lang="en-US" dirty="0"/>
              <a:t>Building Project - a state-of-the-art gymnasium, together with additional classroom space and offices ($2,000,000)</a:t>
            </a:r>
          </a:p>
          <a:p>
            <a:r>
              <a:rPr lang="en-US" dirty="0"/>
              <a:t>Staff Endowment - to retain the finest instructors and continue our academic excellence ($1,000,000)</a:t>
            </a:r>
          </a:p>
          <a:p>
            <a:r>
              <a:rPr lang="en-US" dirty="0"/>
              <a:t>Tuition Assistance &amp; Facilities Funds - to increase enrollment and maintain and modernize our facilities ($1,000,000)</a:t>
            </a:r>
          </a:p>
          <a:p>
            <a:endParaRPr lang="en-US" dirty="0"/>
          </a:p>
        </p:txBody>
      </p:sp>
    </p:spTree>
    <p:extLst>
      <p:ext uri="{BB962C8B-B14F-4D97-AF65-F5344CB8AC3E}">
        <p14:creationId xmlns:p14="http://schemas.microsoft.com/office/powerpoint/2010/main" val="2422412070"/>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dirty="0" smtClean="0"/>
              <a:t>marketing,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8005191" cy="3962399"/>
          </a:xfrm>
        </p:spPr>
      </p:pic>
    </p:spTree>
    <p:extLst>
      <p:ext uri="{BB962C8B-B14F-4D97-AF65-F5344CB8AC3E}">
        <p14:creationId xmlns:p14="http://schemas.microsoft.com/office/powerpoint/2010/main" val="421289914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enrollment management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447800"/>
            <a:ext cx="6146799" cy="4610099"/>
          </a:xfrm>
        </p:spPr>
      </p:pic>
    </p:spTree>
    <p:extLst>
      <p:ext uri="{BB962C8B-B14F-4D97-AF65-F5344CB8AC3E}">
        <p14:creationId xmlns:p14="http://schemas.microsoft.com/office/powerpoint/2010/main" val="1770557450"/>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development.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9492" y="1828800"/>
            <a:ext cx="5283200" cy="3962400"/>
          </a:xfrm>
        </p:spPr>
      </p:pic>
    </p:spTree>
    <p:extLst>
      <p:ext uri="{BB962C8B-B14F-4D97-AF65-F5344CB8AC3E}">
        <p14:creationId xmlns:p14="http://schemas.microsoft.com/office/powerpoint/2010/main" val="653812462"/>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914399"/>
            <a:ext cx="6645809" cy="519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815724"/>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dirty="0" smtClean="0"/>
              <a:t>that embraces a Catholic Identity  </a:t>
            </a:r>
          </a:p>
        </p:txBody>
      </p:sp>
      <p:pic>
        <p:nvPicPr>
          <p:cNvPr id="1026" name="Picture 2" descr="http://bishopgarrigan.org/mass/cosmas/hhh2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507" y="1371600"/>
            <a:ext cx="6705599"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37798"/>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rooted in Gospel values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47800"/>
            <a:ext cx="5889117" cy="3962400"/>
          </a:xfrm>
        </p:spPr>
      </p:pic>
    </p:spTree>
    <p:extLst>
      <p:ext uri="{BB962C8B-B14F-4D97-AF65-F5344CB8AC3E}">
        <p14:creationId xmlns:p14="http://schemas.microsoft.com/office/powerpoint/2010/main" val="890245627"/>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centered on the Eucharist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708" y="1177130"/>
            <a:ext cx="6761692" cy="5071269"/>
          </a:xfrm>
        </p:spPr>
      </p:pic>
    </p:spTree>
    <p:extLst>
      <p:ext uri="{BB962C8B-B14F-4D97-AF65-F5344CB8AC3E}">
        <p14:creationId xmlns:p14="http://schemas.microsoft.com/office/powerpoint/2010/main" val="739376895"/>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committed to faith formation</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056873229"/>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excellence and service.</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295400"/>
            <a:ext cx="6034617" cy="4525963"/>
          </a:xfrm>
        </p:spPr>
      </p:pic>
    </p:spTree>
    <p:extLst>
      <p:ext uri="{BB962C8B-B14F-4D97-AF65-F5344CB8AC3E}">
        <p14:creationId xmlns:p14="http://schemas.microsoft.com/office/powerpoint/2010/main" val="2423762234"/>
      </p:ext>
    </p:extLst>
  </p:cSld>
  <p:clrMapOvr>
    <a:masterClrMapping/>
  </p:clrMapOvr>
  <mc:AlternateContent xmlns:mc="http://schemas.openxmlformats.org/markup-compatibility/2006" xmlns:p14="http://schemas.microsoft.com/office/powerpoint/2010/main">
    <mc:Choice Requires="p14">
      <p:transition p14:dur="250" advTm="6000">
        <p:cut/>
      </p:transition>
    </mc:Choice>
    <mc:Fallback xmlns="">
      <p:transition advTm="6000">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1261</TotalTime>
  <Words>600</Words>
  <Application>Microsoft Office PowerPoint</Application>
  <PresentationFormat>On-screen Show (4:3)</PresentationFormat>
  <Paragraphs>110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“National Standards &amp; Benchmarks for Effective  Catholic  Elementary and  Secondary Schools” Momentum Feb/ Mar. 2012</vt:lpstr>
      <vt:lpstr>Mission &amp; Catholic Identity</vt:lpstr>
      <vt:lpstr>Standard 1: An excellent Catholic School-</vt:lpstr>
      <vt:lpstr>is guided &amp; driven by a clearly communicated mission</vt:lpstr>
      <vt:lpstr>that embraces a Catholic Identity  </vt:lpstr>
      <vt:lpstr>rooted in Gospel values</vt:lpstr>
      <vt:lpstr>centered on the Eucharist</vt:lpstr>
      <vt:lpstr>and committed to faith formation</vt:lpstr>
      <vt:lpstr>academic excellence and service. </vt:lpstr>
      <vt:lpstr>Standard 2:  An excellent Catholic school-</vt:lpstr>
      <vt:lpstr>Provides a rigorous academic program for religious studies and catechesis in the Catholic Faith…</vt:lpstr>
      <vt:lpstr>Set within a total academic curriculum that integrates faith, culture and life.</vt:lpstr>
      <vt:lpstr>Standard 3: An excellent Catholic school-</vt:lpstr>
      <vt:lpstr>Provides opportunities outside the classroom for student faith formation,</vt:lpstr>
      <vt:lpstr>Participation in liturgical and communal prayer</vt:lpstr>
      <vt:lpstr>And action in service for social justice.</vt:lpstr>
      <vt:lpstr>Standard 4: An excellent Catholic School-</vt:lpstr>
      <vt:lpstr>Provides opportunities for adult formation and action in service of social justice.</vt:lpstr>
      <vt:lpstr>Governance  &amp; Leadership</vt:lpstr>
      <vt:lpstr>Standard 5: An excellent Catholic school-</vt:lpstr>
      <vt:lpstr>Has a governing body which exercises responsible decision making in collaboration with leadership team for development of the mission.</vt:lpstr>
      <vt:lpstr>Standard 6: An excellent Catholic school-</vt:lpstr>
      <vt:lpstr>Has a qualified leadership team empowered by the governing body to realize &amp; implement the school’s mission.</vt:lpstr>
      <vt:lpstr>Academic Excellence</vt:lpstr>
      <vt:lpstr>Standard 7: An excellent Catholic School- </vt:lpstr>
      <vt:lpstr>Has an articulate &amp; rigorous curriculum aligned with standards, </vt:lpstr>
      <vt:lpstr>21st century skills </vt:lpstr>
      <vt:lpstr>and gospel values. </vt:lpstr>
      <vt:lpstr>Standard 8: An excellent Catholic School-</vt:lpstr>
      <vt:lpstr>Uses school-wide assessment methods to document student learning &amp; program effectiveness.</vt:lpstr>
      <vt:lpstr>To make the student performances transparent  </vt:lpstr>
      <vt:lpstr>and to inform the continuous review of curriculum and improvement of instructional practices. </vt:lpstr>
      <vt:lpstr>Operational Vitality</vt:lpstr>
      <vt:lpstr>Standard 9: An excellent Catholic School-</vt:lpstr>
      <vt:lpstr>Provides programs and services aligned with the mission to enrich the academic program </vt:lpstr>
      <vt:lpstr>and support the development of student family &amp; life. </vt:lpstr>
      <vt:lpstr>Standard 10: An excellent Catholic School- </vt:lpstr>
      <vt:lpstr>Provides a 3-5 year financial plan that includes both current and projected budgets emphasizing faithful stewardship.</vt:lpstr>
      <vt:lpstr>Standard 11: An excellent Catholic School- </vt:lpstr>
      <vt:lpstr>Operates in accord with published human resource/personnel policies which affect all staff. Responsibilities are well defined according to mission. </vt:lpstr>
      <vt:lpstr>Standard 12: An excellent Catholic School-</vt:lpstr>
      <vt:lpstr>Develops and maintains facilities, equipment and technology management plan designed to support the mission.</vt:lpstr>
      <vt:lpstr>Standard 13: An excellent Catholic School- </vt:lpstr>
      <vt:lpstr>Enacts a comprehensive plan to develop the mission of the school through communications, </vt:lpstr>
      <vt:lpstr>marketing, </vt:lpstr>
      <vt:lpstr>enrollment management </vt:lpstr>
      <vt:lpstr>and development.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Standards and Benchmarks for Effective  Catholic Elementary and  Secondary Schools” Momentum Feb/ Mar. 2012</dc:title>
  <dc:creator>lindl</dc:creator>
  <cp:lastModifiedBy>Burrow, David</cp:lastModifiedBy>
  <cp:revision>40</cp:revision>
  <dcterms:created xsi:type="dcterms:W3CDTF">2013-05-12T02:02:44Z</dcterms:created>
  <dcterms:modified xsi:type="dcterms:W3CDTF">2013-05-24T13:49:05Z</dcterms:modified>
</cp:coreProperties>
</file>